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20"/>
  </p:notesMasterIdLst>
  <p:handoutMasterIdLst>
    <p:handoutMasterId r:id="rId21"/>
  </p:handoutMasterIdLst>
  <p:sldIdLst>
    <p:sldId id="357" r:id="rId2"/>
    <p:sldId id="355" r:id="rId3"/>
    <p:sldId id="358" r:id="rId4"/>
    <p:sldId id="360" r:id="rId5"/>
    <p:sldId id="359" r:id="rId6"/>
    <p:sldId id="371" r:id="rId7"/>
    <p:sldId id="368" r:id="rId8"/>
    <p:sldId id="373" r:id="rId9"/>
    <p:sldId id="372" r:id="rId10"/>
    <p:sldId id="369" r:id="rId11"/>
    <p:sldId id="361" r:id="rId12"/>
    <p:sldId id="362" r:id="rId13"/>
    <p:sldId id="363" r:id="rId14"/>
    <p:sldId id="364" r:id="rId15"/>
    <p:sldId id="366" r:id="rId16"/>
    <p:sldId id="365" r:id="rId17"/>
    <p:sldId id="367" r:id="rId18"/>
    <p:sldId id="3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FBFEF50-ABB4-0640-B02A-2C50D2C6AE55}">
          <p14:sldIdLst>
            <p14:sldId id="357"/>
            <p14:sldId id="355"/>
            <p14:sldId id="358"/>
            <p14:sldId id="360"/>
            <p14:sldId id="359"/>
            <p14:sldId id="371"/>
            <p14:sldId id="368"/>
            <p14:sldId id="373"/>
            <p14:sldId id="372"/>
            <p14:sldId id="369"/>
            <p14:sldId id="361"/>
            <p14:sldId id="362"/>
            <p14:sldId id="363"/>
            <p14:sldId id="364"/>
            <p14:sldId id="366"/>
          </p14:sldIdLst>
        </p14:section>
        <p14:section name="尝试投影" id="{345C108C-61E0-2841-A5D1-B19BA7001E4B}">
          <p14:sldIdLst>
            <p14:sldId id="365"/>
          </p14:sldIdLst>
        </p14:section>
        <p14:section name="C3C6" id="{06DFCFA2-0BE6-7841-AA75-C9ED9B0D9DF4}">
          <p14:sldIdLst>
            <p14:sldId id="367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bel" initials="A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962C31"/>
    <a:srgbClr val="BE5108"/>
    <a:srgbClr val="4F81BD"/>
    <a:srgbClr val="617A98"/>
    <a:srgbClr val="0432FF"/>
    <a:srgbClr val="FFCC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0" autoAdjust="0"/>
    <p:restoredTop sz="96405"/>
  </p:normalViewPr>
  <p:slideViewPr>
    <p:cSldViewPr>
      <p:cViewPr varScale="1">
        <p:scale>
          <a:sx n="70" d="100"/>
          <a:sy n="70" d="100"/>
        </p:scale>
        <p:origin x="640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726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CE7F6-6E04-4B3C-A894-CABF944BEDE2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44FA7-3DDF-4E04-AFA4-3ACEFF26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12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38FD2-E5BC-411D-B1E6-276E3EDD4F88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5E03A-BCDE-4677-9B29-5138273E2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57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5E03A-BCDE-4677-9B29-5138273E23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56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C55EC-BDE0-40AA-BB6E-9D7BEC528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828870"/>
          </a:xfrm>
        </p:spPr>
        <p:txBody>
          <a:bodyPr anchor="b"/>
          <a:lstStyle>
            <a:lvl1pPr algn="ctr">
              <a:defRPr sz="6000" b="1">
                <a:solidFill>
                  <a:srgbClr val="4F81BD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C9E16B-1AB1-4F89-8B3C-ED534E490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67622"/>
            <a:ext cx="9144000" cy="1590177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9793F24-A2FF-4B99-A318-1D52F9F9539F}"/>
              </a:ext>
            </a:extLst>
          </p:cNvPr>
          <p:cNvSpPr/>
          <p:nvPr userDrawn="1"/>
        </p:nvSpPr>
        <p:spPr>
          <a:xfrm>
            <a:off x="188511" y="5590144"/>
            <a:ext cx="8477526" cy="930924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191E2D3F-3E93-4A81-B70F-8714515AA936}"/>
              </a:ext>
            </a:extLst>
          </p:cNvPr>
          <p:cNvSpPr/>
          <p:nvPr userDrawn="1"/>
        </p:nvSpPr>
        <p:spPr>
          <a:xfrm>
            <a:off x="609600" y="3525452"/>
            <a:ext cx="10972800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30C1EB55-8389-4C25-B2E8-B49F5064DE03}"/>
              </a:ext>
            </a:extLst>
          </p:cNvPr>
          <p:cNvSpPr txBox="1"/>
          <p:nvPr userDrawn="1"/>
        </p:nvSpPr>
        <p:spPr>
          <a:xfrm>
            <a:off x="264712" y="5870940"/>
            <a:ext cx="1798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2021/1</a:t>
            </a:r>
            <a:endParaRPr lang="en-US" sz="20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2452DE0-AD32-BB4B-8D31-9BB61D72BE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80118" y="5561588"/>
            <a:ext cx="959480" cy="9594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13E18B-E069-624E-AB6D-F20571B1A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9689" y="5747713"/>
            <a:ext cx="2225570" cy="29095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20558B1-1D74-A842-9021-829908FD0628}"/>
              </a:ext>
            </a:extLst>
          </p:cNvPr>
          <p:cNvSpPr txBox="1"/>
          <p:nvPr userDrawn="1"/>
        </p:nvSpPr>
        <p:spPr>
          <a:xfrm>
            <a:off x="8664077" y="6055606"/>
            <a:ext cx="241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C050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BEIHANG UNIVERSITY</a:t>
            </a:r>
            <a:endParaRPr kumimoji="1" lang="zh-CN" altLang="en-US" sz="1600" dirty="0">
              <a:solidFill>
                <a:srgbClr val="C050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615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24DCD-85B6-4EB5-905A-271F46100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3866"/>
          </a:xfrm>
        </p:spPr>
        <p:txBody>
          <a:bodyPr/>
          <a:lstStyle>
            <a:lvl1pPr>
              <a:defRPr lang="zh-CN" altLang="en-US" sz="4400" b="0" kern="1200" dirty="0">
                <a:solidFill>
                  <a:srgbClr val="4F81BD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5A7B1D-DFF6-4215-BB47-D58C185DE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16"/>
            <a:ext cx="10515600" cy="5198958"/>
          </a:xfrm>
        </p:spPr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2392E9A-EC9E-4BBC-949D-63C7EFA87096}"/>
              </a:ext>
            </a:extLst>
          </p:cNvPr>
          <p:cNvSpPr/>
          <p:nvPr userDrawn="1"/>
        </p:nvSpPr>
        <p:spPr>
          <a:xfrm>
            <a:off x="350705" y="1106559"/>
            <a:ext cx="11490589" cy="45752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0230FBED-1DB1-41B8-AC14-84887F0DD67A}"/>
              </a:ext>
            </a:extLst>
          </p:cNvPr>
          <p:cNvSpPr/>
          <p:nvPr userDrawn="1"/>
        </p:nvSpPr>
        <p:spPr>
          <a:xfrm>
            <a:off x="2032000" y="6501425"/>
            <a:ext cx="9753600" cy="1188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747507-AA8E-4844-A4E4-92209E8D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6520" y="6310311"/>
            <a:ext cx="812800" cy="365125"/>
          </a:xfrm>
          <a:solidFill>
            <a:srgbClr val="C0504D"/>
          </a:solidFill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7AEFCF-1A73-46FE-988E-1A37A4257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9EBFEB-4334-4003-A7EA-88953A422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9ACD96-0C4C-461C-A5EE-6DE95B0B6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7BF3-1578-44C8-AED8-896899ED52F8}" type="datetimeFigureOut">
              <a:rPr lang="zh-CN" altLang="en-US" smtClean="0"/>
              <a:t>2021/8/18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B95F95-E7EC-4D5F-8473-4CA79487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E3D7BB-BB88-441D-B366-BEB98F2D3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4EF-8C29-4373-9306-D1FD5671651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5736450-B714-436D-A71C-617C805AC94D}"/>
              </a:ext>
            </a:extLst>
          </p:cNvPr>
          <p:cNvSpPr/>
          <p:nvPr userDrawn="1"/>
        </p:nvSpPr>
        <p:spPr>
          <a:xfrm>
            <a:off x="2032000" y="6501425"/>
            <a:ext cx="9753600" cy="1188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DABAE48-43D0-4829-BD27-1F73E358C457}"/>
              </a:ext>
            </a:extLst>
          </p:cNvPr>
          <p:cNvSpPr txBox="1">
            <a:spLocks/>
          </p:cNvSpPr>
          <p:nvPr userDrawn="1"/>
        </p:nvSpPr>
        <p:spPr>
          <a:xfrm>
            <a:off x="10776520" y="6310311"/>
            <a:ext cx="812800" cy="365125"/>
          </a:xfrm>
          <a:prstGeom prst="rect">
            <a:avLst/>
          </a:prstGeom>
          <a:solidFill>
            <a:srgbClr val="C0504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244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37A9EB1-CB6D-4693-8AE4-6167859D9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23B5EF-42F1-4349-A812-6EC46C4A1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5F969-81D2-434D-AAB5-B55BA39A9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07BF3-1578-44C8-AED8-896899ED52F8}" type="datetimeFigureOut">
              <a:rPr lang="zh-CN" altLang="en-US" smtClean="0"/>
              <a:t>2021/8/18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04B828-E60F-40C4-A01D-DBB5078B1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072503-2252-474B-94E0-5880152C4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E24EF-8C29-4373-9306-D1FD567165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775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4.png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0.emf"/><Relationship Id="rId4" Type="http://schemas.openxmlformats.org/officeDocument/2006/relationships/image" Target="../media/image66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www.wuli.ac.cn/CN/Y2011/V40/I07/46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cience.sciencemag.org/content/357/6346/61.f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33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12" Type="http://schemas.openxmlformats.org/officeDocument/2006/relationships/image" Target="../media/image3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emf"/><Relationship Id="rId5" Type="http://schemas.openxmlformats.org/officeDocument/2006/relationships/image" Target="../media/image25.emf"/><Relationship Id="rId10" Type="http://schemas.openxmlformats.org/officeDocument/2006/relationships/image" Target="../media/image30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em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openxmlformats.org/officeDocument/2006/relationships/image" Target="../media/image21.png"/><Relationship Id="rId4" Type="http://schemas.openxmlformats.org/officeDocument/2006/relationships/image" Target="../media/image3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/>
              <a:t>N</a:t>
            </a:r>
            <a:r>
              <a:rPr lang="en-US" sz="6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ested Wilson Loop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2878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A6F29-7AAE-044E-9000-6C4F8276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D4CE1EE-5A29-5C4E-B27A-505BE909D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44" y="1340768"/>
            <a:ext cx="6624736" cy="49685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AA4129-13A9-6841-980D-5921A6E7F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1601128"/>
            <a:ext cx="5989557" cy="449216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D3ADB47-090D-8E4E-B838-FBA9EB094376}"/>
              </a:ext>
            </a:extLst>
          </p:cNvPr>
          <p:cNvGrpSpPr/>
          <p:nvPr/>
        </p:nvGrpSpPr>
        <p:grpSpPr>
          <a:xfrm>
            <a:off x="7968208" y="2879514"/>
            <a:ext cx="2116406" cy="549486"/>
            <a:chOff x="9425886" y="2232082"/>
            <a:chExt cx="1422523" cy="369332"/>
          </a:xfrm>
        </p:grpSpPr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4236C34C-19FB-854F-99F4-BC7766AF6D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5886" y="2389530"/>
              <a:ext cx="4989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B988E930-BB64-C849-A29A-6A1EAD420763}"/>
                </a:ext>
              </a:extLst>
            </p:cNvPr>
            <p:cNvCxnSpPr>
              <a:cxnSpLocks/>
            </p:cNvCxnSpPr>
            <p:nvPr/>
          </p:nvCxnSpPr>
          <p:spPr>
            <a:xfrm>
              <a:off x="10344353" y="2389530"/>
              <a:ext cx="504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46C0773-4DC0-7E49-9131-4D6E59896CC1}"/>
                </a:ext>
              </a:extLst>
            </p:cNvPr>
            <p:cNvSpPr txBox="1"/>
            <p:nvPr/>
          </p:nvSpPr>
          <p:spPr>
            <a:xfrm>
              <a:off x="9990932" y="2232082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DP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5493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6FEDD2-B9C0-7D49-B575-741CF862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3.4 example – HODSM CuI wannier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4458B55-CD50-7F46-870F-96E223467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24792" y="1233134"/>
            <a:ext cx="4968552" cy="37264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FF6465-A0D0-7940-A9CF-562D2B5E56E9}"/>
              </a:ext>
            </a:extLst>
          </p:cNvPr>
          <p:cNvSpPr txBox="1"/>
          <p:nvPr/>
        </p:nvSpPr>
        <p:spPr>
          <a:xfrm>
            <a:off x="838200" y="202019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8</a:t>
            </a:r>
            <a:r>
              <a:rPr kumimoji="1" lang="zh-CN" altLang="en-US" dirty="0"/>
              <a:t>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0F19C7-5E97-154E-B0EB-538009CD0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4" b="13048"/>
          <a:stretch/>
        </p:blipFill>
        <p:spPr>
          <a:xfrm>
            <a:off x="9984" y="4959548"/>
            <a:ext cx="2731086" cy="18629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F6DFCD-50EB-C94C-90BC-4D84E7D0F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318" y="4739766"/>
            <a:ext cx="2021442" cy="20826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DCEE66B-1CDC-464A-B5D3-ED6DB4BC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788" y="1200079"/>
            <a:ext cx="5262392" cy="39725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81A3FD5-A372-1F46-908F-538806FCE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208" y="979003"/>
            <a:ext cx="4515357" cy="439421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60D285C-985F-5944-ADB4-779F0E49C3AE}"/>
              </a:ext>
            </a:extLst>
          </p:cNvPr>
          <p:cNvSpPr txBox="1"/>
          <p:nvPr/>
        </p:nvSpPr>
        <p:spPr>
          <a:xfrm>
            <a:off x="6684532" y="5373216"/>
            <a:ext cx="3541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如果在 </a:t>
            </a:r>
            <a:r>
              <a:rPr kumimoji="1" lang="en-US" altLang="zh-CN" dirty="0"/>
              <a:t>HR</a:t>
            </a:r>
            <a:r>
              <a:rPr kumimoji="1" lang="zh-CN" altLang="en-US" dirty="0"/>
              <a:t>中加上各轨道位置信息</a:t>
            </a:r>
            <a:endParaRPr kumimoji="1" lang="en-US" altLang="zh-CN" dirty="0"/>
          </a:p>
          <a:p>
            <a:r>
              <a:rPr kumimoji="1" lang="zh-CN" altLang="en-US" dirty="0"/>
              <a:t>则 不会 有</a:t>
            </a:r>
            <a:r>
              <a:rPr kumimoji="1" lang="en-US" altLang="zh-CN" dirty="0"/>
              <a:t>0</a:t>
            </a:r>
            <a:r>
              <a:rPr kumimoji="1" lang="zh-CN" altLang="en-US" dirty="0"/>
              <a:t>对称</a:t>
            </a:r>
          </a:p>
        </p:txBody>
      </p:sp>
    </p:spTree>
    <p:extLst>
      <p:ext uri="{BB962C8B-B14F-4D97-AF65-F5344CB8AC3E}">
        <p14:creationId xmlns:p14="http://schemas.microsoft.com/office/powerpoint/2010/main" val="2497095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97D469-FBB8-F544-89AC-3FC5568E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CuI wannier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7E2EC4-190C-3D40-A6A5-66F30ED0281B}"/>
              </a:ext>
            </a:extLst>
          </p:cNvPr>
          <p:cNvSpPr txBox="1"/>
          <p:nvPr/>
        </p:nvSpPr>
        <p:spPr>
          <a:xfrm>
            <a:off x="551384" y="1268760"/>
            <a:ext cx="4104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如果不考虑 </a:t>
            </a:r>
            <a:r>
              <a:rPr kumimoji="1" lang="en-US" altLang="zh-CN" dirty="0"/>
              <a:t>HR</a:t>
            </a:r>
            <a:r>
              <a:rPr kumimoji="1" lang="zh-CN" altLang="en-US" dirty="0"/>
              <a:t>中加上各轨道位置信息</a:t>
            </a:r>
            <a:endParaRPr kumimoji="1" lang="en-US" altLang="zh-CN" dirty="0"/>
          </a:p>
          <a:p>
            <a:r>
              <a:rPr kumimoji="1" lang="zh-CN" altLang="en-US" dirty="0"/>
              <a:t>则 会 有</a:t>
            </a:r>
            <a:r>
              <a:rPr kumimoji="1" lang="en-US" altLang="zh-CN" dirty="0"/>
              <a:t>0</a:t>
            </a:r>
            <a:r>
              <a:rPr kumimoji="1" lang="zh-CN" altLang="en-US" dirty="0"/>
              <a:t>对称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6C2BE1-896A-9E44-AC38-F08AAED76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15091"/>
            <a:ext cx="5069414" cy="38020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AB541F-9A43-8440-9000-42AE62C5B6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51" r="15519"/>
          <a:stretch/>
        </p:blipFill>
        <p:spPr>
          <a:xfrm>
            <a:off x="4390399" y="2187699"/>
            <a:ext cx="3083515" cy="3470811"/>
          </a:xfrm>
          <a:prstGeom prst="rect">
            <a:avLst/>
          </a:prstGeom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B10E8BE-11AF-EA43-9A73-8797408C5DEA}"/>
              </a:ext>
            </a:extLst>
          </p:cNvPr>
          <p:cNvCxnSpPr>
            <a:cxnSpLocks/>
          </p:cNvCxnSpPr>
          <p:nvPr/>
        </p:nvCxnSpPr>
        <p:spPr>
          <a:xfrm flipV="1">
            <a:off x="4084254" y="2220969"/>
            <a:ext cx="612291" cy="1317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6E01437F-FF06-0243-943C-DFEF1BDECAA1}"/>
              </a:ext>
            </a:extLst>
          </p:cNvPr>
          <p:cNvCxnSpPr>
            <a:cxnSpLocks/>
          </p:cNvCxnSpPr>
          <p:nvPr/>
        </p:nvCxnSpPr>
        <p:spPr>
          <a:xfrm>
            <a:off x="4045788" y="4009308"/>
            <a:ext cx="504503" cy="1368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在线媒体 16" descr="k_z_changingWilsonLoop-CuI">
            <a:hlinkClick r:id="" action="ppaction://media"/>
            <a:extLst>
              <a:ext uri="{FF2B5EF4-FFF2-40B4-BE49-F238E27FC236}">
                <a16:creationId xmlns:a16="http://schemas.microsoft.com/office/drawing/2014/main" id="{A719FFDC-7BFC-5F48-8939-017B8F29C3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02559" y="2220969"/>
            <a:ext cx="4443027" cy="333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0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CE5DF-547F-7B4C-86DB-458D12451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802416" cy="713866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CuI wannier nested Berry phase Multi band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4ED3B45-6D4C-E647-86F2-F1BD243A4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268760"/>
            <a:ext cx="6858000" cy="1790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BC0B22-1E2D-6A49-AA42-0EC529846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3249228"/>
            <a:ext cx="6858000" cy="207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52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BD4FC-DB02-754A-893F-23F714F9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A7170E-F190-1E4A-8716-44CB61C5A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16"/>
            <a:ext cx="1945432" cy="478900"/>
          </a:xfrm>
        </p:spPr>
        <p:txBody>
          <a:bodyPr/>
          <a:lstStyle/>
          <a:p>
            <a:r>
              <a:rPr kumimoji="1" lang="en-US" altLang="zh-CN" dirty="0"/>
              <a:t>4 </a:t>
            </a:r>
            <a:r>
              <a:rPr kumimoji="1" lang="en-US" altLang="zh-CN" dirty="0" err="1"/>
              <a:t>occupi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45E795-9270-A74F-ABE7-F4CAC00E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765346"/>
            <a:ext cx="3240360" cy="24302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D4D150-9FE4-644B-81D2-6CFF1A84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56" y="1819352"/>
            <a:ext cx="3240360" cy="2430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2754FE-96D5-8C46-A70C-D80D009C5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52" y="1737522"/>
            <a:ext cx="3528392" cy="26462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61722C-85FA-DA43-B68A-1D02EAD75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858" y="1780832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26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F5B531-ACDB-7941-84EE-04A1DD3C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5C00AC-9C5F-9F4B-BA7A-362B34FB3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8226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EF87C-2DDC-4A40-9FFA-7E88DEB0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尝试投影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BCFD3C-7B87-4A44-8DC7-268C992E3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1556792"/>
            <a:ext cx="6697960" cy="2135084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Basis(1,:) = [1+1i,0,1+1i,0,0,0,0,0]/4;</a:t>
            </a:r>
          </a:p>
          <a:p>
            <a:r>
              <a:rPr lang="en-US" altLang="zh-CN" sz="1800" dirty="0"/>
              <a:t>Basis(2,:) = [0,1-1i,0,1-1i,0,0,0,0]/4;</a:t>
            </a:r>
          </a:p>
          <a:p>
            <a:r>
              <a:rPr lang="en-US" altLang="zh-CN" sz="1800" dirty="0"/>
              <a:t>Basis(3,:) = [0,0,0,0,1-1i,0,1+1i,0]/4;</a:t>
            </a:r>
          </a:p>
          <a:p>
            <a:r>
              <a:rPr lang="en-US" altLang="zh-CN" sz="1800" dirty="0"/>
              <a:t>Basis(4,:) = [0,0,0,0,0,1+1i,0,1-1i]/4;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A75814-C83B-0948-9C64-F7D636D03BDC}"/>
              </a:ext>
            </a:extLst>
          </p:cNvPr>
          <p:cNvSpPr txBox="1"/>
          <p:nvPr/>
        </p:nvSpPr>
        <p:spPr>
          <a:xfrm>
            <a:off x="263352" y="1187460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以</a:t>
            </a:r>
            <a:r>
              <a:rPr kumimoji="1" lang="en-US" altLang="zh-CN" dirty="0"/>
              <a:t>DP</a:t>
            </a:r>
            <a:r>
              <a:rPr kumimoji="1" lang="zh-CN" altLang="en-US" dirty="0"/>
              <a:t>附近的 </a:t>
            </a:r>
            <a:r>
              <a:rPr kumimoji="1" lang="en-US" altLang="zh-CN" dirty="0"/>
              <a:t>WAVECAR</a:t>
            </a:r>
            <a:r>
              <a:rPr kumimoji="1" lang="zh-CN" altLang="en-US" dirty="0"/>
              <a:t>为基准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6C172C-A698-174C-92C9-745C086F8B18}"/>
              </a:ext>
            </a:extLst>
          </p:cNvPr>
          <p:cNvSpPr/>
          <p:nvPr/>
        </p:nvSpPr>
        <p:spPr>
          <a:xfrm>
            <a:off x="335360" y="3004688"/>
            <a:ext cx="3559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Helvetica" pitchFamily="2" charset="0"/>
              </a:rPr>
              <a:t>CuI_P</a:t>
            </a:r>
            <a:r>
              <a:rPr lang="en-US" altLang="zh-CN" dirty="0">
                <a:latin typeface="Helvetica" pitchFamily="2" charset="0"/>
              </a:rPr>
              <a:t> = </a:t>
            </a:r>
            <a:r>
              <a:rPr lang="en-US" altLang="zh-CN" dirty="0" err="1">
                <a:latin typeface="Helvetica" pitchFamily="2" charset="0"/>
              </a:rPr>
              <a:t>CuI.project</a:t>
            </a:r>
            <a:r>
              <a:rPr lang="en-US" altLang="zh-CN" dirty="0">
                <a:latin typeface="Helvetica" pitchFamily="2" charset="0"/>
              </a:rPr>
              <a:t>(</a:t>
            </a:r>
            <a:r>
              <a:rPr lang="en-US" altLang="zh-CN" dirty="0" err="1">
                <a:latin typeface="Helvetica" pitchFamily="2" charset="0"/>
              </a:rPr>
              <a:t>conj</a:t>
            </a:r>
            <a:r>
              <a:rPr lang="en-US" altLang="zh-CN" dirty="0">
                <a:latin typeface="Helvetica" pitchFamily="2" charset="0"/>
              </a:rPr>
              <a:t>(Basis));</a:t>
            </a:r>
            <a:endParaRPr lang="en-US" altLang="zh-CN" dirty="0">
              <a:effectLst/>
              <a:latin typeface="Helvetica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19041F-FD2B-E34C-99F1-6803E00D3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704" y="3363894"/>
            <a:ext cx="4171973" cy="31289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7556CB-85A7-BA4B-9A4B-9BB4D49F8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916" y="3374020"/>
            <a:ext cx="4171973" cy="31289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98614F-DBD8-0846-8C73-E22DC422A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320" y="2204864"/>
            <a:ext cx="5423715" cy="40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74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BCA568-1F58-F74B-9C1B-57F758EF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KaneMele</a:t>
            </a:r>
            <a:endParaRPr kumimoji="1" lang="zh-CN" altLang="en-US" dirty="0"/>
          </a:p>
        </p:txBody>
      </p:sp>
      <p:pic>
        <p:nvPicPr>
          <p:cNvPr id="1026" name="Picture 2" descr="/Users/parkman/Library/Group Containers/UBF8T346G9.Office/ConnectorClipboard/image16284727360750.png">
            <a:extLst>
              <a:ext uri="{FF2B5EF4-FFF2-40B4-BE49-F238E27FC236}">
                <a16:creationId xmlns:a16="http://schemas.microsoft.com/office/drawing/2014/main" id="{4C686A33-D412-3E4E-B5EF-81787085F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513" y="1268760"/>
            <a:ext cx="2244625" cy="243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/Users/parkman/Library/Group Containers/UBF8T346G9.Office/ConnectorClipboard/image16284727514760.png">
            <a:extLst>
              <a:ext uri="{FF2B5EF4-FFF2-40B4-BE49-F238E27FC236}">
                <a16:creationId xmlns:a16="http://schemas.microsoft.com/office/drawing/2014/main" id="{CEB2CC64-418E-2448-BEC4-9E01FDC32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3702080"/>
            <a:ext cx="4203254" cy="94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/Users/parkman/Library/Group Containers/UBF8T346G9.Office/ConnectorClipboard/image16284727604430.png">
            <a:extLst>
              <a:ext uri="{FF2B5EF4-FFF2-40B4-BE49-F238E27FC236}">
                <a16:creationId xmlns:a16="http://schemas.microsoft.com/office/drawing/2014/main" id="{E7D58D91-5E21-5B4F-92E7-870841391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99" y="4696553"/>
            <a:ext cx="4203255" cy="143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/Users/parkman/Library/Group Containers/UBF8T346G9.Office/ConnectorClipboard/image16284734274380.png">
            <a:extLst>
              <a:ext uri="{FF2B5EF4-FFF2-40B4-BE49-F238E27FC236}">
                <a16:creationId xmlns:a16="http://schemas.microsoft.com/office/drawing/2014/main" id="{3164EDC6-5708-E94F-A8CD-1645CE2F8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315" y="1336272"/>
            <a:ext cx="3244427" cy="243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/Users/parkman/Library/Group Containers/UBF8T346G9.Office/ConnectorClipboard/image16284734466010.png">
            <a:extLst>
              <a:ext uri="{FF2B5EF4-FFF2-40B4-BE49-F238E27FC236}">
                <a16:creationId xmlns:a16="http://schemas.microsoft.com/office/drawing/2014/main" id="{58FF62B0-F469-6941-86B0-7789498AF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4" r="25299"/>
          <a:stretch/>
        </p:blipFill>
        <p:spPr bwMode="auto">
          <a:xfrm>
            <a:off x="9768408" y="1397863"/>
            <a:ext cx="1311439" cy="230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/Users/parkman/Library/Group Containers/UBF8T346G9.Office/ConnectorClipboard/image16284734817950.png">
            <a:extLst>
              <a:ext uri="{FF2B5EF4-FFF2-40B4-BE49-F238E27FC236}">
                <a16:creationId xmlns:a16="http://schemas.microsoft.com/office/drawing/2014/main" id="{F641CDE7-72F9-EC43-910E-941D4E882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205" y="3861763"/>
            <a:ext cx="3087559" cy="23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C11FCE1-F471-5E44-B602-FFE5741BDEA5}"/>
                  </a:ext>
                </a:extLst>
              </p:cNvPr>
              <p:cNvSpPr/>
              <p:nvPr/>
            </p:nvSpPr>
            <p:spPr>
              <a:xfrm>
                <a:off x="4142529" y="1796044"/>
                <a:ext cx="194906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=1;</m:t>
                      </m:r>
                    </m:oMath>
                  </m:oMathPara>
                </a14:m>
                <a:endParaRPr lang="en-US" altLang="zh-CN" dirty="0">
                  <a:latin typeface="Courier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 dirty="0" err="1">
                              <a:latin typeface="Cambria Math" panose="02040503050406030204" pitchFamily="18" charset="0"/>
                            </a:rPr>
                            <m:t>𝑆𝑂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 =0.06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dirty="0">
                  <a:latin typeface="Courier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 dirty="0" err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=0.00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dirty="0">
                  <a:latin typeface="Courier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 dirty="0" err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 = 0;</m:t>
                      </m:r>
                    </m:oMath>
                  </m:oMathPara>
                </a14:m>
                <a:endParaRPr lang="en-US" altLang="zh-CN" dirty="0">
                  <a:effectLst/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C11FCE1-F471-5E44-B602-FFE5741BD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529" y="1796044"/>
                <a:ext cx="1949061" cy="1200329"/>
              </a:xfrm>
              <a:prstGeom prst="rect">
                <a:avLst/>
              </a:prstGeom>
              <a:blipFill>
                <a:blip r:embed="rId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B2012FB-1CF1-6142-9BD9-D2E3284F5428}"/>
                  </a:ext>
                </a:extLst>
              </p:cNvPr>
              <p:cNvSpPr/>
              <p:nvPr/>
            </p:nvSpPr>
            <p:spPr>
              <a:xfrm>
                <a:off x="4200100" y="4321399"/>
                <a:ext cx="194906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=1;</m:t>
                      </m:r>
                    </m:oMath>
                  </m:oMathPara>
                </a14:m>
                <a:endParaRPr lang="en-US" altLang="zh-CN" dirty="0">
                  <a:latin typeface="Courier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 dirty="0" err="1">
                              <a:latin typeface="Cambria Math" panose="02040503050406030204" pitchFamily="18" charset="0"/>
                            </a:rPr>
                            <m:t>𝑆𝑂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 =0.06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dirty="0">
                  <a:latin typeface="Courier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 dirty="0" err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=0.0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dirty="0">
                  <a:latin typeface="Courier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 dirty="0" err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 = 0;</m:t>
                      </m:r>
                    </m:oMath>
                  </m:oMathPara>
                </a14:m>
                <a:endParaRPr lang="en-US" altLang="zh-CN" dirty="0">
                  <a:effectLst/>
                  <a:latin typeface="Courier" pitchFamily="2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B2012FB-1CF1-6142-9BD9-D2E3284F5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100" y="4321399"/>
                <a:ext cx="1949061" cy="1200329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487BE4C3-9122-C046-AA21-FFCFAF6F092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1572" y="3878144"/>
            <a:ext cx="2942670" cy="23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21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1636D-4C9D-784B-ACB9-190FE833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KaneMele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Fmx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8A39C4A-1247-A641-BD40-D6075FC81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60" y="1322019"/>
            <a:ext cx="3384376" cy="25382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221E39-14FF-CD41-8DF2-8D1E33C74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1160001"/>
            <a:ext cx="3600400" cy="2700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3E687D-7CD4-3F4C-80D7-651314C03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551" y="1120284"/>
            <a:ext cx="3922336" cy="29417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893B8B5-A869-1C46-9B8A-64F72FBF73B2}"/>
              </a:ext>
            </a:extLst>
          </p:cNvPr>
          <p:cNvSpPr txBox="1"/>
          <p:nvPr/>
        </p:nvSpPr>
        <p:spPr>
          <a:xfrm>
            <a:off x="9679680" y="2325485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不能打开</a:t>
            </a:r>
            <a:r>
              <a:rPr kumimoji="1" lang="en-US" altLang="zh-CN" dirty="0"/>
              <a:t>gap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23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CB86D-9226-4F98-984E-DA8F0A9E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 Wilson Loop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F88F92-C344-4B5B-84DB-B8FEB52B8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5831411"/>
            <a:ext cx="6264696" cy="4789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1000" dirty="0"/>
              <a:t>Rui Yu, Xiao Liang Qi, Andrei </a:t>
            </a:r>
            <a:r>
              <a:rPr lang="en-US" altLang="zh-CN" sz="1000" dirty="0" err="1"/>
              <a:t>Bernevig</a:t>
            </a:r>
            <a:r>
              <a:rPr lang="en-US" altLang="zh-CN" sz="1000" dirty="0"/>
              <a:t>, Zhong Fang, and Xi Dai. Phys. Rev. B </a:t>
            </a:r>
            <a:r>
              <a:rPr lang="en-US" altLang="zh-CN" sz="1000" b="1" dirty="0"/>
              <a:t>84</a:t>
            </a:r>
            <a:r>
              <a:rPr lang="en-US" altLang="zh-CN" sz="1000" dirty="0"/>
              <a:t>, 075119 </a:t>
            </a:r>
          </a:p>
          <a:p>
            <a:pPr marL="0" indent="0">
              <a:buNone/>
            </a:pPr>
            <a:r>
              <a:rPr lang="zh-CN" altLang="en-US" sz="1000" dirty="0"/>
              <a:t>余 睿 方 忠 戴 希</a:t>
            </a:r>
            <a:r>
              <a:rPr lang="en-US" altLang="zh-CN" sz="1000" dirty="0"/>
              <a:t> Z2 </a:t>
            </a:r>
            <a:r>
              <a:rPr lang="zh-CN" altLang="en-US" sz="1000" dirty="0"/>
              <a:t>拓扑不变量与拓扑绝缘体</a:t>
            </a:r>
            <a:r>
              <a:rPr lang="en-US" altLang="zh-CN" sz="1000" dirty="0"/>
              <a:t> </a:t>
            </a:r>
            <a:r>
              <a:rPr lang="en-US" altLang="zh-CN" sz="1000" dirty="0">
                <a:solidFill>
                  <a:srgbClr val="990000"/>
                </a:solidFill>
                <a:latin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http://www.wuli.ac.cn/CN/Y2011/V40/I07/462</a:t>
            </a:r>
            <a:endParaRPr lang="zh-CN" altLang="en-US" sz="1000" dirty="0"/>
          </a:p>
          <a:p>
            <a:pPr marL="0" indent="0">
              <a:buNone/>
            </a:pPr>
            <a:endParaRPr lang="en-US" altLang="zh-CN" sz="1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1BEE8F4-6D82-4F1F-B5F8-2B7FF682A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82DFDF-5E14-CF4D-9913-F6023240E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340768"/>
            <a:ext cx="4536504" cy="37921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287A12-670A-1748-9CE3-26D899D5E7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6"/>
          <a:stretch/>
        </p:blipFill>
        <p:spPr>
          <a:xfrm>
            <a:off x="7794052" y="1484784"/>
            <a:ext cx="3736182" cy="7645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6633DB-5841-1A43-B708-BEC8D8DDB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64" y="1340768"/>
            <a:ext cx="2948923" cy="41441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5FC61B-6800-BB4A-89C5-0C040920D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2997" y="2290275"/>
            <a:ext cx="3875782" cy="1138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24A6F5-5AEC-F744-8F38-A2C2DB85EC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842"/>
          <a:stretch/>
        </p:blipFill>
        <p:spPr>
          <a:xfrm>
            <a:off x="7923679" y="3724440"/>
            <a:ext cx="3356897" cy="216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01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CB86D-9226-4F98-984E-DA8F0A9E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 nested Wilson Loop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1BEE8F4-6D82-4F1F-B5F8-2B7FF682A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5419E1FC-87D8-B64F-B577-369E6E7A9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5837759"/>
            <a:ext cx="6264696" cy="4789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1000" dirty="0" err="1"/>
              <a:t>Benalcazar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Bernevig</a:t>
            </a:r>
            <a:r>
              <a:rPr lang="en-US" altLang="zh-CN" sz="1000" dirty="0"/>
              <a:t>, Hughes, Science 357, 61–66 (2017) </a:t>
            </a:r>
          </a:p>
          <a:p>
            <a:pPr marL="0" indent="0">
              <a:buNone/>
            </a:pPr>
            <a:r>
              <a:rPr lang="en-US" altLang="zh-CN" sz="1000" dirty="0">
                <a:solidFill>
                  <a:srgbClr val="990000"/>
                </a:solidFill>
                <a:latin typeface="Verdana" panose="020B0604030504040204" pitchFamily="34" charset="0"/>
                <a:hlinkClick r:id="rId2"/>
              </a:rPr>
              <a:t>10.1126/science.aah6442</a:t>
            </a:r>
            <a:endParaRPr lang="en-US" altLang="zh-CN" sz="1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8106AB-BFCB-8249-B93E-F42FD46E6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08"/>
          <a:stretch/>
        </p:blipFill>
        <p:spPr>
          <a:xfrm>
            <a:off x="407368" y="1340768"/>
            <a:ext cx="4597400" cy="1816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D9F8BF-CD36-1041-B0B6-DCB95DE27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3188571"/>
            <a:ext cx="4597400" cy="2235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C45E35-7FA6-7146-BCA5-D0800A075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768" y="3156868"/>
            <a:ext cx="1714500" cy="2463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25BF6C-61DF-7C4E-A49F-72531F267E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66"/>
          <a:stretch/>
        </p:blipFill>
        <p:spPr>
          <a:xfrm>
            <a:off x="5862018" y="1209576"/>
            <a:ext cx="4318000" cy="19472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BB0671-22F3-8342-9F0D-395765127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8048" y="3139004"/>
            <a:ext cx="3280608" cy="304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42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10BB9-2CAD-7A4B-BC7C-659125EE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3.1 example - 2017 science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0BAA895-C8BF-DE49-B3AF-6089B76EB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268760"/>
            <a:ext cx="4464496" cy="2521426"/>
          </a:xfrm>
          <a:prstGeom prst="rect">
            <a:avLst/>
          </a:prstGeom>
        </p:spPr>
      </p:pic>
      <p:pic>
        <p:nvPicPr>
          <p:cNvPr id="1026" name="Picture 2" descr="/Users/parkman/Library/Group Containers/UBF8T346G9.Office/ConnectorClipboard/image16281511934280.png">
            <a:extLst>
              <a:ext uri="{FF2B5EF4-FFF2-40B4-BE49-F238E27FC236}">
                <a16:creationId xmlns:a16="http://schemas.microsoft.com/office/drawing/2014/main" id="{F3AD671A-49F5-E74C-BE8A-66DB73FFF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3979954"/>
            <a:ext cx="4392488" cy="226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/Users/parkman/Library/Group Containers/UBF8T346G9.Office/ConnectorClipboard/image16281512088050.png">
            <a:extLst>
              <a:ext uri="{FF2B5EF4-FFF2-40B4-BE49-F238E27FC236}">
                <a16:creationId xmlns:a16="http://schemas.microsoft.com/office/drawing/2014/main" id="{67277D07-BD4B-7B45-95A5-55D4566F9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1268760"/>
            <a:ext cx="2601613" cy="252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731D2E-4FA0-CF48-BF06-363BCFF4A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52" y="1150936"/>
            <a:ext cx="3772024" cy="28290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27D62C-76AD-144C-9670-1A55158EA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888" y="3908010"/>
            <a:ext cx="3361901" cy="252142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E7E9EB-73FD-4748-8AED-F45759D2B3B1}"/>
              </a:ext>
            </a:extLst>
          </p:cNvPr>
          <p:cNvSpPr txBox="1"/>
          <p:nvPr/>
        </p:nvSpPr>
        <p:spPr>
          <a:xfrm>
            <a:off x="8536761" y="2067808"/>
            <a:ext cx="1510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gamma = 0.8</a:t>
            </a:r>
          </a:p>
          <a:p>
            <a:r>
              <a:rPr kumimoji="1" lang="en-US" altLang="zh-CN" dirty="0"/>
              <a:t>lambda  = 1</a:t>
            </a:r>
          </a:p>
          <a:p>
            <a:r>
              <a:rPr kumimoji="1" lang="en-US" altLang="zh-CN" dirty="0"/>
              <a:t>delta = 0</a:t>
            </a:r>
            <a:endParaRPr kumimoji="1" lang="zh-CN" altLang="en-US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5B39855-247A-9D44-A937-0F4E8A44133B}"/>
              </a:ext>
            </a:extLst>
          </p:cNvPr>
          <p:cNvCxnSpPr/>
          <p:nvPr/>
        </p:nvCxnSpPr>
        <p:spPr>
          <a:xfrm flipV="1">
            <a:off x="7176120" y="5157192"/>
            <a:ext cx="1512168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F8D1476-0401-5243-B2F6-4621E0351DA1}"/>
              </a:ext>
            </a:extLst>
          </p:cNvPr>
          <p:cNvSpPr txBox="1"/>
          <p:nvPr/>
        </p:nvSpPr>
        <p:spPr>
          <a:xfrm>
            <a:off x="8883972" y="4967880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nested berry phase: 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637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6FEDD2-B9C0-7D49-B575-741CF862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3.2 example – HODSM kp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4458B55-CD50-7F46-870F-96E223467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2712" y="1235947"/>
            <a:ext cx="4968552" cy="37264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45931DE-4870-2C43-8C36-9E6DDEBA9C7D}"/>
              </a:ext>
            </a:extLst>
          </p:cNvPr>
          <p:cNvSpPr txBox="1"/>
          <p:nvPr/>
        </p:nvSpPr>
        <p:spPr>
          <a:xfrm>
            <a:off x="6015532" y="484052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k_x</a:t>
            </a:r>
            <a:endParaRPr kumimoji="1" lang="zh-CN" altLang="en-US" dirty="0"/>
          </a:p>
        </p:txBody>
      </p:sp>
      <p:pic>
        <p:nvPicPr>
          <p:cNvPr id="10" name="在线媒体 9" descr="k_z_changingWilsonLoop-Tetra.mp4">
            <a:hlinkClick r:id="" action="ppaction://media"/>
            <a:extLst>
              <a:ext uri="{FF2B5EF4-FFF2-40B4-BE49-F238E27FC236}">
                <a16:creationId xmlns:a16="http://schemas.microsoft.com/office/drawing/2014/main" id="{51425650-AF8D-2545-AF09-8F8BE01DA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27747" y="1364903"/>
            <a:ext cx="4708447" cy="35313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F577A2-7064-5043-B3E6-5ACDBC7558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4073" y="1453937"/>
            <a:ext cx="4143626" cy="3707454"/>
          </a:xfrm>
          <a:prstGeom prst="rect">
            <a:avLst/>
          </a:prstGeom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6161892-4141-D74F-A1F1-BCBB1B2F86C0}"/>
              </a:ext>
            </a:extLst>
          </p:cNvPr>
          <p:cNvCxnSpPr>
            <a:cxnSpLocks/>
          </p:cNvCxnSpPr>
          <p:nvPr/>
        </p:nvCxnSpPr>
        <p:spPr>
          <a:xfrm flipH="1">
            <a:off x="9396969" y="2389530"/>
            <a:ext cx="498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907C2097-C28B-DC42-9053-FD897C57664D}"/>
              </a:ext>
            </a:extLst>
          </p:cNvPr>
          <p:cNvCxnSpPr>
            <a:cxnSpLocks/>
          </p:cNvCxnSpPr>
          <p:nvPr/>
        </p:nvCxnSpPr>
        <p:spPr>
          <a:xfrm>
            <a:off x="10344353" y="2389530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B974B20-4CF3-D443-B9FC-245CD0B64084}"/>
              </a:ext>
            </a:extLst>
          </p:cNvPr>
          <p:cNvSpPr txBox="1"/>
          <p:nvPr/>
        </p:nvSpPr>
        <p:spPr>
          <a:xfrm>
            <a:off x="9895886" y="2204864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DP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D64BFC6-2C22-CC4B-91A1-7003B8B578AB}"/>
              </a:ext>
            </a:extLst>
          </p:cNvPr>
          <p:cNvSpPr txBox="1"/>
          <p:nvPr/>
        </p:nvSpPr>
        <p:spPr>
          <a:xfrm>
            <a:off x="695400" y="5630384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kp2TB(tetra) model in CuI</a:t>
            </a:r>
            <a:endParaRPr kumimoji="1"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2377526-034E-D042-A482-1500BFB43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9736" y="5426543"/>
            <a:ext cx="3568700" cy="876300"/>
          </a:xfrm>
          <a:prstGeom prst="rect">
            <a:avLst/>
          </a:prstGeom>
        </p:spPr>
      </p:pic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ACCF3308-0E03-014C-AA86-30A6615682DD}"/>
              </a:ext>
            </a:extLst>
          </p:cNvPr>
          <p:cNvCxnSpPr/>
          <p:nvPr/>
        </p:nvCxnSpPr>
        <p:spPr>
          <a:xfrm flipV="1">
            <a:off x="7032104" y="1916832"/>
            <a:ext cx="1224136" cy="151216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84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9029" y="591007"/>
            <a:ext cx="10515600" cy="36632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Supercell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29" y="1484784"/>
            <a:ext cx="1574368" cy="1520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355" y="1442477"/>
            <a:ext cx="1877875" cy="16047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30" y="1475210"/>
            <a:ext cx="1886215" cy="15031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928" y="1174178"/>
            <a:ext cx="3585615" cy="285956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878826" y="3073809"/>
            <a:ext cx="819455" cy="229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kz</a:t>
            </a:r>
            <a:r>
              <a:rPr lang="en-US" altLang="zh-CN" dirty="0" smtClean="0"/>
              <a:t> = 0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482392" y="3095499"/>
            <a:ext cx="1157689" cy="229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kz</a:t>
            </a:r>
            <a:r>
              <a:rPr lang="en-US" altLang="zh-CN" dirty="0" smtClean="0"/>
              <a:t> = 0.1pi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413" y="4509120"/>
            <a:ext cx="1674984" cy="100042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9790" y="3488347"/>
            <a:ext cx="2577524" cy="166269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2367" y="5089911"/>
            <a:ext cx="1712370" cy="160513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8360" y="5039592"/>
            <a:ext cx="2246905" cy="170577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4650" y="3516701"/>
            <a:ext cx="2193170" cy="158590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3153" y="3478812"/>
            <a:ext cx="2437365" cy="177257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4093" y="5034423"/>
            <a:ext cx="2353314" cy="17653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07176" y="3966434"/>
            <a:ext cx="3416461" cy="256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6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6FEDD2-B9C0-7D49-B575-741CF862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 example – HODSM kp hex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4458B55-CD50-7F46-870F-96E223467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2712" y="1235947"/>
            <a:ext cx="4968552" cy="37264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45931DE-4870-2C43-8C36-9E6DDEBA9C7D}"/>
              </a:ext>
            </a:extLst>
          </p:cNvPr>
          <p:cNvSpPr txBox="1"/>
          <p:nvPr/>
        </p:nvSpPr>
        <p:spPr>
          <a:xfrm>
            <a:off x="6015532" y="484052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k_x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D64BFC6-2C22-CC4B-91A1-7003B8B578AB}"/>
              </a:ext>
            </a:extLst>
          </p:cNvPr>
          <p:cNvSpPr txBox="1"/>
          <p:nvPr/>
        </p:nvSpPr>
        <p:spPr>
          <a:xfrm>
            <a:off x="695400" y="5630384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kp2TB(hex) model in CuI</a:t>
            </a:r>
            <a:endParaRPr kumimoji="1"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2377526-034E-D042-A482-1500BFB43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736" y="5426543"/>
            <a:ext cx="3568700" cy="876300"/>
          </a:xfrm>
          <a:prstGeom prst="rect">
            <a:avLst/>
          </a:prstGeom>
        </p:spPr>
      </p:pic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ACCF3308-0E03-014C-AA86-30A6615682DD}"/>
              </a:ext>
            </a:extLst>
          </p:cNvPr>
          <p:cNvCxnSpPr/>
          <p:nvPr/>
        </p:nvCxnSpPr>
        <p:spPr>
          <a:xfrm flipV="1">
            <a:off x="7032104" y="1916832"/>
            <a:ext cx="1224136" cy="151216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在线媒体 2" descr="k_z_changingWilsonLoop-Hex">
            <a:hlinkClick r:id="" action="ppaction://media"/>
            <a:extLst>
              <a:ext uri="{FF2B5EF4-FFF2-40B4-BE49-F238E27FC236}">
                <a16:creationId xmlns:a16="http://schemas.microsoft.com/office/drawing/2014/main" id="{BEBB902F-1044-B54D-BE31-517252B954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42292" y="1077991"/>
            <a:ext cx="5262498" cy="39468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A27BD1-0E5F-3F4F-8EF6-D730AD14F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0249" y="1282466"/>
            <a:ext cx="4874325" cy="3655744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8C06A93-05B8-8945-9FC1-1E7CB24465AE}"/>
              </a:ext>
            </a:extLst>
          </p:cNvPr>
          <p:cNvGrpSpPr/>
          <p:nvPr/>
        </p:nvGrpSpPr>
        <p:grpSpPr>
          <a:xfrm>
            <a:off x="9628644" y="2449329"/>
            <a:ext cx="1722340" cy="447174"/>
            <a:chOff x="9425886" y="2232082"/>
            <a:chExt cx="1422523" cy="369332"/>
          </a:xfrm>
        </p:grpSpPr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06161892-4141-D74F-A1F1-BCBB1B2F8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5886" y="2389530"/>
              <a:ext cx="4989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907C2097-C28B-DC42-9053-FD897C57664D}"/>
                </a:ext>
              </a:extLst>
            </p:cNvPr>
            <p:cNvCxnSpPr>
              <a:cxnSpLocks/>
            </p:cNvCxnSpPr>
            <p:nvPr/>
          </p:nvCxnSpPr>
          <p:spPr>
            <a:xfrm>
              <a:off x="10344353" y="2389530"/>
              <a:ext cx="504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B974B20-4CF3-D443-B9FC-245CD0B64084}"/>
                </a:ext>
              </a:extLst>
            </p:cNvPr>
            <p:cNvSpPr txBox="1"/>
            <p:nvPr/>
          </p:nvSpPr>
          <p:spPr>
            <a:xfrm>
              <a:off x="9990932" y="2232082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DP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654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0704" y="1556792"/>
            <a:ext cx="6336704" cy="45511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1343333"/>
            <a:ext cx="7520897" cy="497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2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Supercell hex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09" y="2852936"/>
            <a:ext cx="1568531" cy="187220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23491" y="3295437"/>
            <a:ext cx="1157689" cy="229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kz</a:t>
            </a:r>
            <a:r>
              <a:rPr lang="en-US" altLang="zh-CN" dirty="0" smtClean="0"/>
              <a:t> = 0.1pi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1211004"/>
            <a:ext cx="3713268" cy="23137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3937610"/>
            <a:ext cx="3283939" cy="24731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264" y="1229184"/>
            <a:ext cx="3716886" cy="24915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8135" y="3958611"/>
            <a:ext cx="3318833" cy="25251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0062" y="1241716"/>
            <a:ext cx="3318833" cy="269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66723"/>
      </p:ext>
    </p:extLst>
  </p:cSld>
  <p:clrMapOvr>
    <a:masterClrMapping/>
  </p:clrMapOvr>
</p:sld>
</file>

<file path=ppt/theme/theme1.xml><?xml version="1.0" encoding="utf-8"?>
<a:theme xmlns:a="http://schemas.openxmlformats.org/drawingml/2006/main" name="16比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比9 [只读]" id="{E26796B1-974B-164A-BAD1-2CCB8728EECE}" vid="{2FE8E5C6-59E4-814E-8E7C-FE1A7A4179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16比9</Template>
  <TotalTime>5527</TotalTime>
  <Words>212</Words>
  <Application>Microsoft Office PowerPoint</Application>
  <PresentationFormat>宽屏</PresentationFormat>
  <Paragraphs>57</Paragraphs>
  <Slides>18</Slides>
  <Notes>1</Notes>
  <HiddenSlides>0</HiddenSlides>
  <MMClips>3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Courier</vt:lpstr>
      <vt:lpstr>Microsoft YaHei UI</vt:lpstr>
      <vt:lpstr>等线</vt:lpstr>
      <vt:lpstr>等线 Light</vt:lpstr>
      <vt:lpstr>Arial</vt:lpstr>
      <vt:lpstr>Calibri</vt:lpstr>
      <vt:lpstr>Cambria Math</vt:lpstr>
      <vt:lpstr>Helvetica</vt:lpstr>
      <vt:lpstr>Times New Roman</vt:lpstr>
      <vt:lpstr>Verdana</vt:lpstr>
      <vt:lpstr>16比9</vt:lpstr>
      <vt:lpstr>Nested Wilson Loop</vt:lpstr>
      <vt:lpstr>1 Wilson Loop</vt:lpstr>
      <vt:lpstr>2 nested Wilson Loop</vt:lpstr>
      <vt:lpstr>3.1 example - 2017 science</vt:lpstr>
      <vt:lpstr>3.2 example – HODSM kp</vt:lpstr>
      <vt:lpstr>Supercell</vt:lpstr>
      <vt:lpstr>3.3 example – HODSM kp hex</vt:lpstr>
      <vt:lpstr>PowerPoint 演示文稿</vt:lpstr>
      <vt:lpstr>Supercell hex</vt:lpstr>
      <vt:lpstr>PowerPoint 演示文稿</vt:lpstr>
      <vt:lpstr>3.4 example – HODSM CuI wannier</vt:lpstr>
      <vt:lpstr>CuI wannier</vt:lpstr>
      <vt:lpstr>CuI wannier nested Berry phase Multi band</vt:lpstr>
      <vt:lpstr>test</vt:lpstr>
      <vt:lpstr>PowerPoint 演示文稿</vt:lpstr>
      <vt:lpstr>尝试投影</vt:lpstr>
      <vt:lpstr>KaneMele</vt:lpstr>
      <vt:lpstr>KaneMele Fmx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Nested Wilson Loop</dc:title>
  <dc:creator>parkman auex</dc:creator>
  <cp:lastModifiedBy>parkman</cp:lastModifiedBy>
  <cp:revision>49</cp:revision>
  <dcterms:created xsi:type="dcterms:W3CDTF">2021-08-05T02:33:04Z</dcterms:created>
  <dcterms:modified xsi:type="dcterms:W3CDTF">2021-08-18T01:02:59Z</dcterms:modified>
</cp:coreProperties>
</file>